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1" r:id="rId2"/>
  </p:sldMasterIdLst>
  <p:notesMasterIdLst>
    <p:notesMasterId r:id="rId27"/>
  </p:notesMasterIdLst>
  <p:sldIdLst>
    <p:sldId id="386" r:id="rId3"/>
    <p:sldId id="348" r:id="rId4"/>
    <p:sldId id="347" r:id="rId5"/>
    <p:sldId id="349" r:id="rId6"/>
    <p:sldId id="352" r:id="rId7"/>
    <p:sldId id="387" r:id="rId8"/>
    <p:sldId id="354" r:id="rId9"/>
    <p:sldId id="391" r:id="rId10"/>
    <p:sldId id="406" r:id="rId11"/>
    <p:sldId id="388" r:id="rId12"/>
    <p:sldId id="407" r:id="rId13"/>
    <p:sldId id="408" r:id="rId14"/>
    <p:sldId id="389" r:id="rId15"/>
    <p:sldId id="371" r:id="rId16"/>
    <p:sldId id="412" r:id="rId17"/>
    <p:sldId id="414" r:id="rId18"/>
    <p:sldId id="410" r:id="rId19"/>
    <p:sldId id="390" r:id="rId20"/>
    <p:sldId id="415" r:id="rId21"/>
    <p:sldId id="418" r:id="rId22"/>
    <p:sldId id="416" r:id="rId23"/>
    <p:sldId id="419" r:id="rId24"/>
    <p:sldId id="417" r:id="rId25"/>
    <p:sldId id="369" r:id="rId26"/>
  </p:sldIdLst>
  <p:sldSz cx="12192000" cy="6858000"/>
  <p:notesSz cx="6858000" cy="9144000"/>
  <p:embeddedFontLst>
    <p:embeddedFont>
      <p:font typeface="思源黑体 CN Bold" panose="02010600030101010101" charset="-122"/>
      <p:bold r:id="rId28"/>
    </p:embeddedFont>
    <p:embeddedFont>
      <p:font typeface="思源黑体 CN Heavy" panose="02010600030101010101" charset="-122"/>
      <p:bold r:id="rId29"/>
    </p:embeddedFont>
    <p:embeddedFont>
      <p:font typeface="思源黑体 CN Normal" panose="02010600030101010101" charset="-122"/>
      <p:regular r:id="rId30"/>
    </p:embeddedFont>
    <p:embeddedFont>
      <p:font typeface="Bradley Hand ITC" panose="03070402050302030203" pitchFamily="66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Ink Free" panose="03080402000500000000" pitchFamily="66" charset="0"/>
      <p:regular r:id="rId40"/>
    </p:embeddedFont>
    <p:embeddedFont>
      <p:font typeface="等线" panose="02010600030101010101" pitchFamily="2" charset="-122"/>
      <p:regular r:id="rId41"/>
      <p:bold r:id="rId42"/>
    </p:embeddedFont>
    <p:embeddedFont>
      <p:font typeface="等线 Light" panose="02010600030101010101" pitchFamily="2" charset="-122"/>
      <p:regular r:id="rId43"/>
    </p:embeddedFont>
    <p:embeddedFont>
      <p:font typeface="仿宋" panose="02010609060101010101" pitchFamily="49" charset="-122"/>
      <p:regular r:id="rId44"/>
    </p:embeddedFont>
    <p:embeddedFont>
      <p:font typeface="华文新魏" panose="02010800040101010101" pitchFamily="2" charset="-122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C2D"/>
    <a:srgbClr val="D23C4B"/>
    <a:srgbClr val="298CC9"/>
    <a:srgbClr val="90C6E8"/>
    <a:srgbClr val="47A2D9"/>
    <a:srgbClr val="8ED0F2"/>
    <a:srgbClr val="006171"/>
    <a:srgbClr val="EEECE1"/>
    <a:srgbClr val="0097B0"/>
    <a:srgbClr val="6FD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70A44A-4D38-48A7-9D7C-ECFC6DB5196B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D9C11C-D04B-4B83-A5E8-D873315BDD3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536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38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379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ECE054B-68E7-45EF-8070-F21E5616883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2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89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15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65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D9C11C-D04B-4B83-A5E8-D873315BDD3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93BF-772A-4C92-B1DC-E6EFAA9B7E24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6645" indent="0">
              <a:buNone/>
              <a:defRPr sz="1200"/>
            </a:lvl3pPr>
            <a:lvl4pPr marL="1645285" indent="0">
              <a:buNone/>
              <a:defRPr sz="1080"/>
            </a:lvl4pPr>
            <a:lvl5pPr marL="2193925" indent="0">
              <a:buNone/>
              <a:defRPr sz="1080"/>
            </a:lvl5pPr>
            <a:lvl6pPr marL="2742565" indent="0">
              <a:buNone/>
              <a:defRPr sz="1080"/>
            </a:lvl6pPr>
            <a:lvl7pPr marL="3290570" indent="0">
              <a:buNone/>
              <a:defRPr sz="1080"/>
            </a:lvl7pPr>
            <a:lvl8pPr marL="3839210" indent="0">
              <a:buNone/>
              <a:defRPr sz="1080"/>
            </a:lvl8pPr>
            <a:lvl9pPr marL="438785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6645" indent="0">
              <a:buNone/>
              <a:defRPr sz="2880"/>
            </a:lvl3pPr>
            <a:lvl4pPr marL="1645285" indent="0">
              <a:buNone/>
              <a:defRPr sz="2400"/>
            </a:lvl4pPr>
            <a:lvl5pPr marL="2193925" indent="0">
              <a:buNone/>
              <a:defRPr sz="2400"/>
            </a:lvl5pPr>
            <a:lvl6pPr marL="2742565" indent="0">
              <a:buNone/>
              <a:defRPr sz="2400"/>
            </a:lvl6pPr>
            <a:lvl7pPr marL="3290570" indent="0">
              <a:buNone/>
              <a:defRPr sz="2400"/>
            </a:lvl7pPr>
            <a:lvl8pPr marL="3839210" indent="0">
              <a:buNone/>
              <a:defRPr sz="2400"/>
            </a:lvl8pPr>
            <a:lvl9pPr marL="438785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6645" indent="0">
              <a:buNone/>
              <a:defRPr sz="1200"/>
            </a:lvl3pPr>
            <a:lvl4pPr marL="1645285" indent="0">
              <a:buNone/>
              <a:defRPr sz="1080"/>
            </a:lvl4pPr>
            <a:lvl5pPr marL="2193925" indent="0">
              <a:buNone/>
              <a:defRPr sz="1080"/>
            </a:lvl5pPr>
            <a:lvl6pPr marL="2742565" indent="0">
              <a:buNone/>
              <a:defRPr sz="1080"/>
            </a:lvl6pPr>
            <a:lvl7pPr marL="3290570" indent="0">
              <a:buNone/>
              <a:defRPr sz="1080"/>
            </a:lvl7pPr>
            <a:lvl8pPr marL="3839210" indent="0">
              <a:buNone/>
              <a:defRPr sz="1080"/>
            </a:lvl8pPr>
            <a:lvl9pPr marL="4387850" indent="0">
              <a:buNone/>
              <a:defRPr sz="10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295926-3990-4CDE-B4DE-934157FCAB66}" type="slidenum">
              <a:rPr lang="en-US" smtClean="0">
                <a:solidFill>
                  <a:srgbClr val="FFFFFF">
                    <a:lumMod val="75000"/>
                    <a:alpha val="85000"/>
                  </a:srgbClr>
                </a:solidFill>
              </a:rPr>
              <a:t>‹#›</a:t>
            </a:fld>
            <a:endParaRPr lang="en-US" dirty="0">
              <a:solidFill>
                <a:srgbClr val="FFFFFF">
                  <a:lumMod val="75000"/>
                  <a:alpha val="8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6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CD21E796-F371-46FE-9DFB-C441527A35E0}" type="datetime1">
              <a:rPr lang="zh-CN" altLang="en-US"/>
              <a:t>2020/10/15</a:t>
            </a:fld>
            <a:endParaRPr lang="zh-CN" altLang="en-US" sz="168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6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6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fld id="{3F6F2044-B2A5-4D81-A2D6-A754D1FE24D3}" type="slidenum">
              <a:rPr lang="zh-CN" altLang="en-US"/>
              <a:t>‹#›</a:t>
            </a:fld>
            <a:endParaRPr lang="zh-CN" altLang="en-US" sz="168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93BF-772A-4C92-B1DC-E6EFAA9B7E24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9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664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2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392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256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057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392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785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7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6645" indent="0">
              <a:buNone/>
              <a:defRPr sz="2160" b="1"/>
            </a:lvl3pPr>
            <a:lvl4pPr marL="1645285" indent="0">
              <a:buNone/>
              <a:defRPr sz="1920" b="1"/>
            </a:lvl4pPr>
            <a:lvl5pPr marL="2193925" indent="0">
              <a:buNone/>
              <a:defRPr sz="1920" b="1"/>
            </a:lvl5pPr>
            <a:lvl6pPr marL="2742565" indent="0">
              <a:buNone/>
              <a:defRPr sz="1920" b="1"/>
            </a:lvl6pPr>
            <a:lvl7pPr marL="3290570" indent="0">
              <a:buNone/>
              <a:defRPr sz="1920" b="1"/>
            </a:lvl7pPr>
            <a:lvl8pPr marL="3839210" indent="0">
              <a:buNone/>
              <a:defRPr sz="1920" b="1"/>
            </a:lvl8pPr>
            <a:lvl9pPr marL="438785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89" y="1535117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6645" indent="0">
              <a:buNone/>
              <a:defRPr sz="2160" b="1"/>
            </a:lvl3pPr>
            <a:lvl4pPr marL="1645285" indent="0">
              <a:buNone/>
              <a:defRPr sz="1920" b="1"/>
            </a:lvl4pPr>
            <a:lvl5pPr marL="2193925" indent="0">
              <a:buNone/>
              <a:defRPr sz="1920" b="1"/>
            </a:lvl5pPr>
            <a:lvl6pPr marL="2742565" indent="0">
              <a:buNone/>
              <a:defRPr sz="1920" b="1"/>
            </a:lvl6pPr>
            <a:lvl7pPr marL="3290570" indent="0">
              <a:buNone/>
              <a:defRPr sz="1920" b="1"/>
            </a:lvl7pPr>
            <a:lvl8pPr marL="3839210" indent="0">
              <a:buNone/>
              <a:defRPr sz="1920" b="1"/>
            </a:lvl8pPr>
            <a:lvl9pPr marL="4387850" indent="0">
              <a:buNone/>
              <a:defRPr sz="19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89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A93BF-772A-4C92-B1DC-E6EFAA9B7E24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7F9130-EB6A-4866-830C-2DB68EFB30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11" tIns="45704" rIns="91411" bIns="4570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11" tIns="45704" rIns="91411" bIns="4570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11" tIns="45704" rIns="91411" bIns="45704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11" tIns="45704" rIns="91411" bIns="45704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11" tIns="45704" rIns="91411" bIns="45704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ctr" defTabSz="1096645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6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0965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19605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245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6250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90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530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2170" indent="-274320" algn="l" defTabSz="1096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45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85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3925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2565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7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3921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7850" algn="l" defTabSz="1096645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65200" y="1786404"/>
            <a:ext cx="1027303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Machine-Level Programming: Procedure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05650" y="3775075"/>
            <a:ext cx="4672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信息科学技术学院</a:t>
            </a: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-19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级 黄旭安</a:t>
            </a:r>
          </a:p>
        </p:txBody>
      </p:sp>
      <p:sp>
        <p:nvSpPr>
          <p:cNvPr id="11" name="椭圆 10"/>
          <p:cNvSpPr/>
          <p:nvPr/>
        </p:nvSpPr>
        <p:spPr>
          <a:xfrm>
            <a:off x="6541456" y="3692812"/>
            <a:ext cx="563655" cy="56365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08" y="3826875"/>
            <a:ext cx="388619" cy="2955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4" y="464692"/>
            <a:ext cx="2158714" cy="60808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708660" y="1537335"/>
            <a:ext cx="10751820" cy="2927985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647825"/>
            <a:ext cx="12192000" cy="250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Research Background and Current Situation 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64500" y="1963334"/>
            <a:ext cx="399288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3. </a:t>
            </a: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数据</a:t>
            </a: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I: </a:t>
            </a:r>
          </a:p>
          <a:p>
            <a:pPr>
              <a:defRPr/>
            </a:pP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参数的传递</a:t>
            </a:r>
          </a:p>
        </p:txBody>
      </p:sp>
      <p:sp>
        <p:nvSpPr>
          <p:cNvPr id="3" name="椭圆 2"/>
          <p:cNvSpPr/>
          <p:nvPr/>
        </p:nvSpPr>
        <p:spPr>
          <a:xfrm>
            <a:off x="2106569" y="2063852"/>
            <a:ext cx="1737300" cy="1737300"/>
          </a:xfrm>
          <a:prstGeom prst="ellipse">
            <a:avLst/>
          </a:prstGeom>
          <a:solidFill>
            <a:srgbClr val="A3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s://timgsa.baidu.com/timg?image&amp;quality=80&amp;size=b9999_10000&amp;sec=1552208300381&amp;di=9372a8231a7bff11bf6ee017d74ac619&amp;imgtype=0&amp;src=http%3A%2F%2Fimg.yanj.cn%2Fstore%2Fgoods%2F5795%2F5795_ea0edaf4095099faa55fba74bcfc1659.jpg_ma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1" b="959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4667"/>
          <a:stretch>
            <a:fillRect/>
          </a:stretch>
        </p:blipFill>
        <p:spPr bwMode="auto">
          <a:xfrm>
            <a:off x="2235688" y="2143479"/>
            <a:ext cx="1460012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342582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5417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Example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288" y="1544972"/>
            <a:ext cx="3710940" cy="2849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245" y="1586056"/>
            <a:ext cx="5791200" cy="491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7627A1-AA75-444A-A0CA-794E941716C4}"/>
              </a:ext>
            </a:extLst>
          </p:cNvPr>
          <p:cNvSpPr txBox="1"/>
          <p:nvPr/>
        </p:nvSpPr>
        <p:spPr>
          <a:xfrm>
            <a:off x="651313" y="1459230"/>
            <a:ext cx="105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C Code: 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63F9556-B879-4950-B689-CA5C84BE6A38}"/>
              </a:ext>
            </a:extLst>
          </p:cNvPr>
          <p:cNvSpPr txBox="1"/>
          <p:nvPr/>
        </p:nvSpPr>
        <p:spPr>
          <a:xfrm>
            <a:off x="5955245" y="1068824"/>
            <a:ext cx="335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Assembly Code: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79D5831-633D-43B3-8C4B-1B80B7B1A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513" y="4868416"/>
            <a:ext cx="4435224" cy="14860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20DA40-C484-42CD-8CE4-F08A79588BE0}"/>
              </a:ext>
            </a:extLst>
          </p:cNvPr>
          <p:cNvSpPr txBox="1"/>
          <p:nvPr/>
        </p:nvSpPr>
        <p:spPr>
          <a:xfrm>
            <a:off x="200072" y="5288264"/>
            <a:ext cx="13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A31C2D"/>
                </a:solidFill>
              </a:rPr>
              <a:t>调用</a:t>
            </a:r>
            <a:r>
              <a:rPr lang="en-US" altLang="zh-CN" b="1" dirty="0">
                <a:solidFill>
                  <a:srgbClr val="A31C2D"/>
                </a:solidFill>
              </a:rPr>
              <a:t>proc</a:t>
            </a:r>
            <a:r>
              <a:rPr lang="zh-CN" altLang="en-US" b="1" dirty="0">
                <a:solidFill>
                  <a:srgbClr val="A31C2D"/>
                </a:solidFill>
              </a:rPr>
              <a:t>函数的栈帧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014" y="503442"/>
            <a:ext cx="3569758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55607" y="616936"/>
            <a:ext cx="1728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Summary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4090" y="1885315"/>
            <a:ext cx="9521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2901" y="1573478"/>
            <a:ext cx="99790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一般情况下，参数通过寄存器传递（参数个数</a:t>
            </a:r>
            <a:r>
              <a:rPr lang="en-US" altLang="zh-CN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≤6</a:t>
            </a:r>
            <a:r>
              <a:rPr lang="zh-CN" altLang="en-US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）</a:t>
            </a:r>
            <a:endParaRPr lang="en-US" altLang="zh-CN" sz="20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pPr marL="514350" indent="-514350">
              <a:buAutoNum type="arabicPeriod"/>
            </a:pPr>
            <a:endParaRPr lang="en-US" altLang="zh-CN" sz="20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r>
              <a:rPr lang="en-US" altLang="zh-CN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2. </a:t>
            </a:r>
            <a:r>
              <a:rPr lang="zh-CN" altLang="en-US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如果参数个数</a:t>
            </a:r>
            <a:r>
              <a:rPr lang="en-US" altLang="zh-CN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&gt;6, </a:t>
            </a:r>
            <a:r>
              <a:rPr lang="zh-CN" altLang="en-US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那么多余的参数存放在栈中</a:t>
            </a:r>
            <a:r>
              <a:rPr lang="en-US" altLang="zh-CN" sz="2000" b="1" dirty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 </a:t>
            </a:r>
          </a:p>
          <a:p>
            <a:endParaRPr lang="en-US" altLang="zh-CN" sz="20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r>
              <a:rPr lang="zh-CN" altLang="en-US" sz="2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通过栈传递参数时：</a:t>
            </a:r>
            <a:endParaRPr lang="en-US" altLang="zh-CN" sz="2000" b="1" dirty="0">
              <a:solidFill>
                <a:srgbClr val="A31C2D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endParaRPr lang="en-US" altLang="zh-CN" sz="2000" b="1" dirty="0"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3. 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参数</a:t>
            </a:r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7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位于栈顶，参数是从最后一个开始依次存到栈中的</a:t>
            </a:r>
            <a:endParaRPr lang="en-US" altLang="zh-CN" sz="2000" b="1" dirty="0"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endParaRPr lang="en-US" altLang="zh-CN" sz="2000" b="1" dirty="0"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4. 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所有的数据大小向</a:t>
            </a:r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8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的倍数（</a:t>
            </a:r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8 bytes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sym typeface="+mn-ea"/>
              </a:rPr>
              <a:t>）对齐</a:t>
            </a:r>
          </a:p>
          <a:p>
            <a:endParaRPr lang="en-US" altLang="zh-CN" sz="20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85" y="4664571"/>
            <a:ext cx="9326880" cy="1965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647825"/>
            <a:ext cx="12192000" cy="250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Research Background and Current Situation 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88605" y="1969049"/>
            <a:ext cx="551688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4. </a:t>
            </a: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数据</a:t>
            </a: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II: </a:t>
            </a:r>
          </a:p>
          <a:p>
            <a:pPr>
              <a:defRPr/>
            </a:pP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局部变量的存储</a:t>
            </a:r>
          </a:p>
        </p:txBody>
      </p:sp>
      <p:sp>
        <p:nvSpPr>
          <p:cNvPr id="3" name="椭圆 2"/>
          <p:cNvSpPr/>
          <p:nvPr/>
        </p:nvSpPr>
        <p:spPr>
          <a:xfrm>
            <a:off x="2106569" y="2063852"/>
            <a:ext cx="1737300" cy="1737300"/>
          </a:xfrm>
          <a:prstGeom prst="ellipse">
            <a:avLst/>
          </a:prstGeom>
          <a:solidFill>
            <a:srgbClr val="A3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s://timgsa.baidu.com/timg?image&amp;quality=80&amp;size=b9999_10000&amp;sec=1552208300381&amp;di=9372a8231a7bff11bf6ee017d74ac619&amp;imgtype=0&amp;src=http%3A%2F%2Fimg.yanj.cn%2Fstore%2Fgoods%2F5795%2F5795_ea0edaf4095099faa55fba74bcfc1659.jpg_ma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1" b="959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4667"/>
          <a:stretch>
            <a:fillRect/>
          </a:stretch>
        </p:blipFill>
        <p:spPr bwMode="auto">
          <a:xfrm>
            <a:off x="2235688" y="2143479"/>
            <a:ext cx="1460012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s1íḍê"/>
          <p:cNvSpPr/>
          <p:nvPr/>
        </p:nvSpPr>
        <p:spPr>
          <a:xfrm>
            <a:off x="0" y="0"/>
            <a:ext cx="12192000" cy="3350895"/>
          </a:xfrm>
          <a:prstGeom prst="rect">
            <a:avLst/>
          </a:prstGeom>
          <a:solidFill>
            <a:srgbClr val="D23C4B"/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/>
            <a:endParaRPr lang="zh-CN" altLang="en-US" dirty="0"/>
          </a:p>
        </p:txBody>
      </p:sp>
      <p:sp>
        <p:nvSpPr>
          <p:cNvPr id="14" name="任意多边形: 形状 13"/>
          <p:cNvSpPr/>
          <p:nvPr/>
        </p:nvSpPr>
        <p:spPr>
          <a:xfrm>
            <a:off x="415013" y="503442"/>
            <a:ext cx="4197627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noFill/>
          <a:ln w="222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1" y="569481"/>
            <a:ext cx="618131" cy="61813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08200" y="617233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局部变量的存储</a:t>
            </a:r>
            <a:r>
              <a:rPr lang="en-US" altLang="zh-CN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endParaRPr lang="zh-CN" altLang="en-US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78960" y="3920907"/>
            <a:ext cx="2962390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Ink Free" panose="03080402000500000000" pitchFamily="66" charset="0"/>
                <a:ea typeface="思源黑体 CN Normal" panose="020B0400000000000000" pitchFamily="34" charset="-122"/>
                <a:cs typeface="Bradley Hand ITC" panose="03070402050302030203" charset="0"/>
              </a:rPr>
              <a:t>V.S.</a:t>
            </a:r>
          </a:p>
        </p:txBody>
      </p:sp>
      <p:sp>
        <p:nvSpPr>
          <p:cNvPr id="19" name="矩形 18"/>
          <p:cNvSpPr/>
          <p:nvPr/>
        </p:nvSpPr>
        <p:spPr>
          <a:xfrm>
            <a:off x="1650250" y="3828361"/>
            <a:ext cx="29623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D23C4B"/>
                </a:solidFill>
                <a:latin typeface="等线" panose="02010600030101010101" charset="-122"/>
                <a:ea typeface="等线" panose="02010600030101010101" charset="-122"/>
              </a:rPr>
              <a:t>栈的局部存储  </a:t>
            </a:r>
            <a:endParaRPr lang="en-US" altLang="zh-CN" sz="3600" b="1" dirty="0"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48780" y="3828415"/>
            <a:ext cx="41490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r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rgbClr val="D23C4B"/>
                </a:solidFill>
                <a:latin typeface="等线" panose="02010600030101010101" charset="-122"/>
                <a:ea typeface="等线" panose="02010600030101010101" charset="-122"/>
              </a:rPr>
              <a:t>寄存器的局部存储</a:t>
            </a:r>
            <a:endParaRPr lang="en-US" altLang="zh-CN" sz="3600" b="1" dirty="0"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760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Example I</a:t>
            </a:r>
            <a:endParaRPr lang="zh-CN" altLang="en-US" sz="28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onsolas" panose="020B060902020403020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F79A4B-74D2-406D-A418-BB1570985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402" y="1704724"/>
            <a:ext cx="4944005" cy="1943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5E219E-183D-448C-81E6-305B8E1A6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703" y="68152"/>
            <a:ext cx="5644888" cy="653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717A86-9224-4671-9E3A-4A85492C0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609" y="4297499"/>
            <a:ext cx="3711262" cy="194326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44B2BB5-49A4-4C97-97E9-FBE0E2759168}"/>
              </a:ext>
            </a:extLst>
          </p:cNvPr>
          <p:cNvSpPr txBox="1"/>
          <p:nvPr/>
        </p:nvSpPr>
        <p:spPr>
          <a:xfrm>
            <a:off x="215126" y="1878680"/>
            <a:ext cx="105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C Code: 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A291798-291A-4615-AD11-58F18AB7780F}"/>
              </a:ext>
            </a:extLst>
          </p:cNvPr>
          <p:cNvSpPr txBox="1"/>
          <p:nvPr/>
        </p:nvSpPr>
        <p:spPr>
          <a:xfrm>
            <a:off x="292931" y="4830110"/>
            <a:ext cx="138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A31C2D"/>
                </a:solidFill>
              </a:rPr>
              <a:t>call_proc</a:t>
            </a:r>
            <a:r>
              <a:rPr lang="zh-CN" altLang="en-US" b="1" dirty="0">
                <a:solidFill>
                  <a:srgbClr val="A31C2D"/>
                </a:solidFill>
              </a:rPr>
              <a:t>的栈帧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7F5FA6-178B-4192-A430-4EFC40B3E9E2}"/>
              </a:ext>
            </a:extLst>
          </p:cNvPr>
          <p:cNvSpPr txBox="1"/>
          <p:nvPr/>
        </p:nvSpPr>
        <p:spPr>
          <a:xfrm>
            <a:off x="5065140" y="428844"/>
            <a:ext cx="122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Assembly</a:t>
            </a:r>
          </a:p>
          <a:p>
            <a:r>
              <a:rPr lang="en-US" altLang="zh-CN" b="1" dirty="0">
                <a:solidFill>
                  <a:srgbClr val="A31C2D"/>
                </a:solidFill>
              </a:rPr>
              <a:t>Code: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0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864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Example II</a:t>
            </a:r>
            <a:endParaRPr lang="zh-CN" altLang="en-US" sz="2800" b="1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  <a:cs typeface="Consolas" panose="020B060902020403020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6510BC-6B4A-442C-B730-FEBC7C185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057" y="2747781"/>
            <a:ext cx="2794498" cy="1916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24F8A6-DCBC-4E50-9B20-93137F9FE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8159" y="1697792"/>
            <a:ext cx="6164424" cy="43946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EF937A-DD13-4F2D-8F18-7BED497D134F}"/>
              </a:ext>
            </a:extLst>
          </p:cNvPr>
          <p:cNvSpPr txBox="1"/>
          <p:nvPr/>
        </p:nvSpPr>
        <p:spPr>
          <a:xfrm>
            <a:off x="1460519" y="2265413"/>
            <a:ext cx="105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C Code: 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55F558-3697-4B7F-8CCB-FB7DBD1D6DDD}"/>
              </a:ext>
            </a:extLst>
          </p:cNvPr>
          <p:cNvSpPr txBox="1"/>
          <p:nvPr/>
        </p:nvSpPr>
        <p:spPr>
          <a:xfrm>
            <a:off x="5476200" y="1187612"/>
            <a:ext cx="224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A31C2D"/>
                </a:solidFill>
              </a:rPr>
              <a:t>Assembly Code:</a:t>
            </a:r>
            <a:endParaRPr lang="zh-CN" altLang="en-US" b="1" dirty="0">
              <a:solidFill>
                <a:srgbClr val="A31C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910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2534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栈  </a:t>
            </a:r>
            <a:r>
              <a:rPr lang="en-US" altLang="zh-CN" sz="2800" b="1" dirty="0" err="1">
                <a:solidFill>
                  <a:schemeClr val="bg1"/>
                </a:solidFill>
                <a:latin typeface="Ink Free" panose="03080402000500000000" pitchFamily="66" charset="0"/>
                <a:ea typeface="等线" panose="02010600030101010101" charset="-122"/>
                <a:cs typeface="Consolas" panose="020B0609020204030204" charset="0"/>
              </a:rPr>
              <a:t>v.s</a:t>
            </a:r>
            <a:r>
              <a:rPr lang="en-US" altLang="zh-CN" sz="2800" b="1" dirty="0">
                <a:solidFill>
                  <a:schemeClr val="bg1"/>
                </a:solidFill>
                <a:latin typeface="Ink Free" panose="03080402000500000000" pitchFamily="66" charset="0"/>
                <a:ea typeface="等线" panose="02010600030101010101" charset="-122"/>
                <a:cs typeface="Consolas" panose="020B0609020204030204" charset="0"/>
              </a:rPr>
              <a:t>.  </a:t>
            </a:r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寄存器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CEE4FD6-4117-44DC-9585-E66133D55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29905"/>
              </p:ext>
            </p:extLst>
          </p:nvPr>
        </p:nvGraphicFramePr>
        <p:xfrm>
          <a:off x="1201966" y="1801846"/>
          <a:ext cx="9814107" cy="3533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1369">
                  <a:extLst>
                    <a:ext uri="{9D8B030D-6E8A-4147-A177-3AD203B41FA5}">
                      <a16:colId xmlns:a16="http://schemas.microsoft.com/office/drawing/2014/main" val="3954940067"/>
                    </a:ext>
                  </a:extLst>
                </a:gridCol>
                <a:gridCol w="3271369">
                  <a:extLst>
                    <a:ext uri="{9D8B030D-6E8A-4147-A177-3AD203B41FA5}">
                      <a16:colId xmlns:a16="http://schemas.microsoft.com/office/drawing/2014/main" val="1226271165"/>
                    </a:ext>
                  </a:extLst>
                </a:gridCol>
                <a:gridCol w="3271369">
                  <a:extLst>
                    <a:ext uri="{9D8B030D-6E8A-4147-A177-3AD203B41FA5}">
                      <a16:colId xmlns:a16="http://schemas.microsoft.com/office/drawing/2014/main" val="1877829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栈的局部存储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寄存器的局部存储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14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使用情况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 </a:t>
                      </a:r>
                      <a:r>
                        <a:rPr lang="zh-CN" altLang="en-US" dirty="0"/>
                        <a:t>寄存器放不下所有的局部变量</a:t>
                      </a:r>
                    </a:p>
                    <a:p>
                      <a:r>
                        <a:rPr lang="en-US" altLang="zh-CN" dirty="0"/>
                        <a:t>2. </a:t>
                      </a:r>
                      <a:r>
                        <a:rPr lang="zh-CN" altLang="en-US" dirty="0"/>
                        <a:t>具有地址的局部变量（</a:t>
                      </a:r>
                      <a:r>
                        <a:rPr lang="en-US" altLang="zh-CN" dirty="0"/>
                        <a:t>&amp;</a:t>
                      </a:r>
                      <a:r>
                        <a:rPr lang="zh-CN" altLang="en-US" dirty="0"/>
                        <a:t>）</a:t>
                      </a:r>
                    </a:p>
                    <a:p>
                      <a:r>
                        <a:rPr lang="en-US" altLang="zh-CN" dirty="0"/>
                        <a:t>3. </a:t>
                      </a:r>
                      <a:r>
                        <a:rPr lang="zh-CN" altLang="en-US" dirty="0"/>
                        <a:t>局部变量为数组或结构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其他情况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（寄存器是唯一被所有过程共享的资源）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183712"/>
                  </a:ext>
                </a:extLst>
              </a:tr>
              <a:tr h="1280160"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存储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释放方法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zh-CN" altLang="en-US" dirty="0"/>
                        <a:t>减小栈指针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分配空间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增加栈指针</a:t>
                      </a:r>
                      <a:r>
                        <a:rPr lang="en-US" altLang="zh-CN" dirty="0"/>
                        <a:t>-&gt;</a:t>
                      </a:r>
                      <a:r>
                        <a:rPr lang="zh-CN" altLang="en-US" dirty="0"/>
                        <a:t>释放空间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若局部变量存储在</a:t>
                      </a:r>
                      <a:r>
                        <a:rPr lang="en-US" altLang="zh-CN" dirty="0" err="1"/>
                        <a:t>callee</a:t>
                      </a:r>
                      <a:r>
                        <a:rPr lang="en-US" altLang="zh-CN" dirty="0"/>
                        <a:t>-saved register</a:t>
                      </a:r>
                      <a:r>
                        <a:rPr lang="zh-CN" altLang="en-US" dirty="0"/>
                        <a:t>中，需要将寄存器中的值先</a:t>
                      </a:r>
                      <a:r>
                        <a:rPr lang="en-US" altLang="zh-CN" dirty="0"/>
                        <a:t>push</a:t>
                      </a:r>
                      <a:r>
                        <a:rPr lang="zh-CN" altLang="en-US" dirty="0"/>
                        <a:t>到栈中，而且要在函数</a:t>
                      </a:r>
                      <a:r>
                        <a:rPr lang="en-US" altLang="zh-CN" dirty="0"/>
                        <a:t>ret</a:t>
                      </a:r>
                      <a:r>
                        <a:rPr lang="zh-CN" altLang="en-US" dirty="0"/>
                        <a:t>前将值</a:t>
                      </a:r>
                      <a:r>
                        <a:rPr lang="en-US" altLang="zh-CN" dirty="0"/>
                        <a:t>pop</a:t>
                      </a:r>
                      <a:r>
                        <a:rPr lang="zh-CN" altLang="en-US" dirty="0"/>
                        <a:t>到原寄存器中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394556"/>
                  </a:ext>
                </a:extLst>
              </a:tr>
              <a:tr h="69383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若局部变量存储在</a:t>
                      </a:r>
                      <a:r>
                        <a:rPr lang="en-US" altLang="zh-CN" dirty="0"/>
                        <a:t>caller-saved register</a:t>
                      </a:r>
                      <a:r>
                        <a:rPr lang="zh-CN" altLang="en-US" dirty="0"/>
                        <a:t>中，直接存储即可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04242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647825"/>
            <a:ext cx="12192000" cy="250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Research Background and Current Situation 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77628" y="1963334"/>
            <a:ext cx="4230370" cy="19380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5. </a:t>
            </a: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特殊情况</a:t>
            </a: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: </a:t>
            </a:r>
          </a:p>
          <a:p>
            <a:pPr lvl="0" algn="ctr">
              <a:defRPr/>
            </a:pP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递归调用</a:t>
            </a:r>
          </a:p>
        </p:txBody>
      </p:sp>
      <p:sp>
        <p:nvSpPr>
          <p:cNvPr id="3" name="椭圆 2"/>
          <p:cNvSpPr/>
          <p:nvPr/>
        </p:nvSpPr>
        <p:spPr>
          <a:xfrm>
            <a:off x="2106569" y="2063852"/>
            <a:ext cx="1737300" cy="1737300"/>
          </a:xfrm>
          <a:prstGeom prst="ellipse">
            <a:avLst/>
          </a:prstGeom>
          <a:solidFill>
            <a:srgbClr val="A3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s://timgsa.baidu.com/timg?image&amp;quality=80&amp;size=b9999_10000&amp;sec=1552208300381&amp;di=9372a8231a7bff11bf6ee017d74ac619&amp;imgtype=0&amp;src=http%3A%2F%2Fimg.yanj.cn%2Fstore%2Fgoods%2F5795%2F5795_ea0edaf4095099faa55fba74bcfc1659.jpg_ma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1" b="959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4667"/>
          <a:stretch>
            <a:fillRect/>
          </a:stretch>
        </p:blipFill>
        <p:spPr bwMode="auto">
          <a:xfrm>
            <a:off x="2235688" y="2143479"/>
            <a:ext cx="1460012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递归调用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CA07900-74D1-482A-9D9D-B44A022745B5}"/>
              </a:ext>
            </a:extLst>
          </p:cNvPr>
          <p:cNvSpPr txBox="1"/>
          <p:nvPr/>
        </p:nvSpPr>
        <p:spPr>
          <a:xfrm>
            <a:off x="1166069" y="2416029"/>
            <a:ext cx="76361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由于栈</a:t>
            </a:r>
            <a:r>
              <a:rPr lang="en-US" altLang="zh-CN" sz="2000" b="1" dirty="0"/>
              <a:t>LIFO</a:t>
            </a:r>
            <a:r>
              <a:rPr lang="zh-CN" altLang="en-US" sz="2000" b="1" dirty="0"/>
              <a:t>的管理原则，递归函数的每次函数调用都有自己的状态信息</a:t>
            </a:r>
            <a:endParaRPr lang="en-US" altLang="zh-CN" sz="2000" b="1" dirty="0"/>
          </a:p>
          <a:p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递归函数实际上可视为不同函数之间的调用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拓展：尾递归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en-US" altLang="zh-CN" sz="2000" b="1" u="sng" dirty="0">
                <a:solidFill>
                  <a:schemeClr val="accent1"/>
                </a:solidFill>
              </a:rPr>
              <a:t>https://www.cnblogs.com/huan-guo/p/8489905.html</a:t>
            </a:r>
            <a:endParaRPr lang="zh-CN" altLang="en-US" sz="2000" b="1" u="sng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93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82254" y="382250"/>
            <a:ext cx="6860505" cy="6096002"/>
          </a:xfrm>
          <a:prstGeom prst="flowChartManualInpu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51656" y="1868518"/>
            <a:ext cx="233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b="1" noProof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ONTENTS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871335" y="1586763"/>
            <a:ext cx="3309714" cy="584775"/>
            <a:chOff x="6588037" y="2227220"/>
            <a:chExt cx="3309714" cy="584775"/>
          </a:xfrm>
        </p:grpSpPr>
        <p:grpSp>
          <p:nvGrpSpPr>
            <p:cNvPr id="10" name="组合 9"/>
            <p:cNvGrpSpPr/>
            <p:nvPr/>
          </p:nvGrpSpPr>
          <p:grpSpPr>
            <a:xfrm>
              <a:off x="6588037" y="2227220"/>
              <a:ext cx="3309714" cy="584775"/>
              <a:chOff x="6588037" y="2227220"/>
              <a:chExt cx="3309714" cy="58477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6588037" y="2227220"/>
                <a:ext cx="1020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1C2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01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A31C2D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467606" y="2278143"/>
                <a:ext cx="243014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过程 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&amp;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运行时栈</a:t>
                </a:r>
              </a:p>
            </p:txBody>
          </p:sp>
        </p:grpSp>
        <p:cxnSp>
          <p:nvCxnSpPr>
            <p:cNvPr id="18" name="直接连接符 17"/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6045200" y="2593436"/>
            <a:ext cx="2281649" cy="584775"/>
            <a:chOff x="6588037" y="2227220"/>
            <a:chExt cx="2281649" cy="584775"/>
          </a:xfrm>
        </p:grpSpPr>
        <p:grpSp>
          <p:nvGrpSpPr>
            <p:cNvPr id="22" name="组合 21"/>
            <p:cNvGrpSpPr/>
            <p:nvPr/>
          </p:nvGrpSpPr>
          <p:grpSpPr>
            <a:xfrm>
              <a:off x="6588037" y="2227220"/>
              <a:ext cx="2281649" cy="584775"/>
              <a:chOff x="6588037" y="2227220"/>
              <a:chExt cx="2281649" cy="584775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6588037" y="2227220"/>
                <a:ext cx="1020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1C2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02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A31C2D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467606" y="2278143"/>
                <a:ext cx="140208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控制转移</a:t>
                </a: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6249617" y="3672296"/>
            <a:ext cx="3442429" cy="584775"/>
            <a:chOff x="6588037" y="2227220"/>
            <a:chExt cx="3442429" cy="584775"/>
          </a:xfrm>
        </p:grpSpPr>
        <p:grpSp>
          <p:nvGrpSpPr>
            <p:cNvPr id="27" name="组合 26"/>
            <p:cNvGrpSpPr/>
            <p:nvPr/>
          </p:nvGrpSpPr>
          <p:grpSpPr>
            <a:xfrm>
              <a:off x="6588037" y="2227220"/>
              <a:ext cx="3442429" cy="584775"/>
              <a:chOff x="6588037" y="2227220"/>
              <a:chExt cx="3442429" cy="584775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6588037" y="2227220"/>
                <a:ext cx="1020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1C2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03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A31C2D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467606" y="2278143"/>
                <a:ext cx="256286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数据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I: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参数的传递</a:t>
                </a:r>
              </a:p>
            </p:txBody>
          </p:sp>
        </p:grpSp>
        <p:cxnSp>
          <p:nvCxnSpPr>
            <p:cNvPr id="28" name="直接连接符 27"/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442657" y="4740523"/>
            <a:ext cx="4140929" cy="584775"/>
            <a:chOff x="6588037" y="2227220"/>
            <a:chExt cx="4140929" cy="584775"/>
          </a:xfrm>
        </p:grpSpPr>
        <p:grpSp>
          <p:nvGrpSpPr>
            <p:cNvPr id="32" name="组合 31"/>
            <p:cNvGrpSpPr/>
            <p:nvPr/>
          </p:nvGrpSpPr>
          <p:grpSpPr>
            <a:xfrm>
              <a:off x="6588037" y="2227220"/>
              <a:ext cx="4140929" cy="584775"/>
              <a:chOff x="6588037" y="2227220"/>
              <a:chExt cx="4140929" cy="584775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588037" y="2227220"/>
                <a:ext cx="1020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1C2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04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A31C2D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7467606" y="2278143"/>
                <a:ext cx="326136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数据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II: 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局部变量的存储</a:t>
                </a:r>
              </a:p>
            </p:txBody>
          </p:sp>
        </p:grpSp>
        <p:cxnSp>
          <p:nvCxnSpPr>
            <p:cNvPr id="33" name="直接连接符 32"/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6612977" y="5723259"/>
            <a:ext cx="3196049" cy="584775"/>
            <a:chOff x="6588037" y="2227220"/>
            <a:chExt cx="3196049" cy="584775"/>
          </a:xfrm>
        </p:grpSpPr>
        <p:grpSp>
          <p:nvGrpSpPr>
            <p:cNvPr id="45" name="组合 44"/>
            <p:cNvGrpSpPr/>
            <p:nvPr/>
          </p:nvGrpSpPr>
          <p:grpSpPr>
            <a:xfrm>
              <a:off x="6588037" y="2227220"/>
              <a:ext cx="3196049" cy="584775"/>
              <a:chOff x="6588037" y="2227220"/>
              <a:chExt cx="3196049" cy="584775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6588037" y="2227220"/>
                <a:ext cx="10207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A31C2D"/>
                    </a:solidFill>
                    <a:effectLst/>
                    <a:uLnTx/>
                    <a:uFillTx/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05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A31C2D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7467606" y="2278143"/>
                <a:ext cx="231648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</a:rPr>
                  <a:t>特殊情况：递归</a:t>
                </a:r>
              </a:p>
            </p:txBody>
          </p:sp>
        </p:grpSp>
        <p:cxnSp>
          <p:nvCxnSpPr>
            <p:cNvPr id="46" name="直接连接符 45"/>
            <p:cNvCxnSpPr/>
            <p:nvPr/>
          </p:nvCxnSpPr>
          <p:spPr>
            <a:xfrm>
              <a:off x="7446341" y="2310042"/>
              <a:ext cx="0" cy="396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97" y="3474753"/>
            <a:ext cx="1299270" cy="129927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1450268" y="3294624"/>
            <a:ext cx="1659528" cy="1659528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39" name="椭圆 38"/>
          <p:cNvSpPr/>
          <p:nvPr/>
        </p:nvSpPr>
        <p:spPr>
          <a:xfrm>
            <a:off x="4837856" y="1542416"/>
            <a:ext cx="658704" cy="658704"/>
          </a:xfrm>
          <a:prstGeom prst="ellipse">
            <a:avLst/>
          </a:prstGeom>
          <a:solidFill>
            <a:srgbClr val="D23C4B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027136" y="2594537"/>
            <a:ext cx="658704" cy="658704"/>
          </a:xfrm>
          <a:prstGeom prst="ellipse">
            <a:avLst/>
          </a:prstGeom>
          <a:solidFill>
            <a:srgbClr val="D23C4B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5222791" y="3678344"/>
            <a:ext cx="658704" cy="658704"/>
          </a:xfrm>
          <a:prstGeom prst="ellipse">
            <a:avLst/>
          </a:prstGeom>
          <a:solidFill>
            <a:srgbClr val="D23C4B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389997" y="4694996"/>
            <a:ext cx="658704" cy="658704"/>
          </a:xfrm>
          <a:prstGeom prst="ellipse">
            <a:avLst/>
          </a:prstGeom>
          <a:solidFill>
            <a:srgbClr val="D23C4B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568193" y="5662381"/>
            <a:ext cx="658704" cy="658704"/>
          </a:xfrm>
          <a:prstGeom prst="ellipse">
            <a:avLst/>
          </a:prstGeom>
          <a:solidFill>
            <a:srgbClr val="D23C4B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251657" y="836882"/>
            <a:ext cx="233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noProof="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    录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044" y="1622896"/>
            <a:ext cx="504799" cy="504799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16" y="2702122"/>
            <a:ext cx="504799" cy="50479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06" y="3770504"/>
            <a:ext cx="504799" cy="50479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80" y="4791143"/>
            <a:ext cx="504799" cy="50479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79" y="5763246"/>
            <a:ext cx="504799" cy="504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递归调用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25C9A9E-EF77-4E4E-B7B6-A4D065E6E9C8}"/>
              </a:ext>
            </a:extLst>
          </p:cNvPr>
          <p:cNvSpPr/>
          <p:nvPr/>
        </p:nvSpPr>
        <p:spPr>
          <a:xfrm>
            <a:off x="1847272" y="2625682"/>
            <a:ext cx="87191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顾名思义，尾递归就是从最后开始计算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每递归一次就算出相应的结果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也就是说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函数调用出现在调用者函数的尾部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因为是尾部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所以根本没有必要去保存任何局部变量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.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直接让被调用的函数返回时越过调用者</a:t>
            </a:r>
            <a:r>
              <a:rPr lang="en-US" altLang="zh-CN" sz="2400" b="1" dirty="0">
                <a:solidFill>
                  <a:srgbClr val="000000"/>
                </a:solidFill>
                <a:latin typeface="PingFang SC"/>
              </a:rPr>
              <a:t>, </a:t>
            </a:r>
            <a:r>
              <a:rPr lang="zh-CN" altLang="en-US" sz="2400" b="1" dirty="0">
                <a:solidFill>
                  <a:srgbClr val="000000"/>
                </a:solidFill>
                <a:latin typeface="PingFang SC"/>
              </a:rPr>
              <a:t>返回到调用者的调用者去。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42540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尾递归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A21DAAE-C930-4E56-AA4B-C82C8EE0D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20" y="1874982"/>
            <a:ext cx="7704770" cy="18298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08DFDE-8D5A-40A1-B3E1-947EC5CE1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20" y="4209890"/>
            <a:ext cx="7704770" cy="188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08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尾递归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F74B55-250F-46FD-9DF9-1A5EBC715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616" y="313270"/>
            <a:ext cx="3955979" cy="14481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13DC20-6D73-470C-BD1A-B45507ACA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306" y="1875118"/>
            <a:ext cx="7483317" cy="479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49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503555"/>
            <a:ext cx="4196715" cy="749935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  <a:cs typeface="Consolas" panose="020B0609020204030204" charset="0"/>
              </a:rPr>
              <a:t>尾递归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2321E1-9E5C-4BD7-8366-EEF3630D3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6324" y="2083295"/>
            <a:ext cx="7056067" cy="43411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5D17D0-4005-427A-8F23-01E3B270A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413" y="503555"/>
            <a:ext cx="4486369" cy="14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94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301729"/>
            <a:ext cx="12192000" cy="2961151"/>
          </a:xfrm>
          <a:prstGeom prst="rect">
            <a:avLst/>
          </a:prstGeom>
          <a:solidFill>
            <a:srgbClr val="D23C4B"/>
          </a:solidFill>
          <a:ln>
            <a:solidFill>
              <a:srgbClr val="D23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07094" y="2958035"/>
            <a:ext cx="5668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感谢聆听！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68" y="645954"/>
            <a:ext cx="3258337" cy="1002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85060" y="1647825"/>
            <a:ext cx="12277060" cy="250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Research Background and Current Situation 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371155" y="2392594"/>
            <a:ext cx="6616700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A31C2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1. 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A31C2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过程 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A31C2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&amp; 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A31C2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运行时栈</a:t>
            </a:r>
          </a:p>
        </p:txBody>
      </p:sp>
      <p:sp>
        <p:nvSpPr>
          <p:cNvPr id="3" name="椭圆 2"/>
          <p:cNvSpPr/>
          <p:nvPr/>
        </p:nvSpPr>
        <p:spPr>
          <a:xfrm>
            <a:off x="2106569" y="2063852"/>
            <a:ext cx="1737300" cy="1737300"/>
          </a:xfrm>
          <a:prstGeom prst="ellipse">
            <a:avLst/>
          </a:prstGeom>
          <a:solidFill>
            <a:srgbClr val="A3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s://timgsa.baidu.com/timg?image&amp;quality=80&amp;size=b9999_10000&amp;sec=1552208300381&amp;di=9372a8231a7bff11bf6ee017d74ac619&amp;imgtype=0&amp;src=http%3A%2F%2Fimg.yanj.cn%2Fstore%2Fgoods%2F5795%2F5795_ea0edaf4095099faa55fba74bcfc1659.jpg_ma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1" b="959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4667"/>
          <a:stretch>
            <a:fillRect/>
          </a:stretch>
        </p:blipFill>
        <p:spPr bwMode="auto">
          <a:xfrm>
            <a:off x="2235688" y="2143479"/>
            <a:ext cx="1460012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415013" y="503442"/>
            <a:ext cx="4197627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3360" y="1981200"/>
            <a:ext cx="2651760" cy="2336165"/>
          </a:xfrm>
          <a:prstGeom prst="rect">
            <a:avLst/>
          </a:prstGeom>
          <a:solidFill>
            <a:srgbClr val="D23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1936750" y="3198495"/>
            <a:ext cx="20497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Procedures</a:t>
            </a:r>
          </a:p>
        </p:txBody>
      </p:sp>
      <p:sp>
        <p:nvSpPr>
          <p:cNvPr id="7" name="矩形 6"/>
          <p:cNvSpPr/>
          <p:nvPr/>
        </p:nvSpPr>
        <p:spPr>
          <a:xfrm>
            <a:off x="4135120" y="1981200"/>
            <a:ext cx="6309360" cy="2335530"/>
          </a:xfrm>
          <a:prstGeom prst="rect">
            <a:avLst/>
          </a:prstGeom>
          <a:solidFill>
            <a:schemeClr val="bg1"/>
          </a:solidFill>
          <a:ln>
            <a:solidFill>
              <a:srgbClr val="D23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4360545" y="2204658"/>
            <a:ext cx="58591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过程是软件中的一种抽象。它通过封装代码，并且对外提供一个清晰简洁的接口，来实现某种功能。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</a:t>
            </a:r>
            <a:r>
              <a:rPr lang="en-US" altLang="zh-CN" sz="20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</a:t>
            </a:r>
            <a:r>
              <a:rPr lang="zh-CN" altLang="en-US" sz="2000" b="1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语言中，过程就是函数。</a:t>
            </a:r>
            <a:endParaRPr lang="en-US" altLang="zh-CN" sz="2000" b="1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72" y="569481"/>
            <a:ext cx="618131" cy="61813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433431" y="647713"/>
            <a:ext cx="29489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过程（</a:t>
            </a:r>
            <a:r>
              <a:rPr lang="en-US" altLang="zh-CN" sz="2400" b="1" dirty="0">
                <a:solidFill>
                  <a:schemeClr val="bg1"/>
                </a:solidFill>
              </a:rPr>
              <a:t>Procedures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89505" y="2399665"/>
            <a:ext cx="982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过程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290" y="463550"/>
            <a:ext cx="5191760" cy="789940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59000" y="647713"/>
            <a:ext cx="41529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运行时栈（</a:t>
            </a:r>
            <a:r>
              <a:rPr lang="en-US" altLang="zh-CN" sz="2400" b="1" dirty="0">
                <a:solidFill>
                  <a:schemeClr val="bg1"/>
                </a:solidFill>
              </a:rPr>
              <a:t>Run-time Stack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6610" y="1410335"/>
            <a:ext cx="6496685" cy="584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</a:rPr>
              <a:t>存些什么？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数据相关</a:t>
            </a:r>
            <a:endParaRPr lang="zh-CN" altLang="en-US" sz="2000" b="1" dirty="0">
              <a:solidFill>
                <a:srgbClr val="A31C2D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寄存器放不下的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参数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寄存器放不下或者不能放在寄存器里的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局部变量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被调用者保存寄存器的值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(old %rbp)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sym typeface="+mn-ea"/>
              </a:rPr>
              <a:t>控制相关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被调用函数的</a:t>
            </a:r>
            <a:r>
              <a:rPr lang="zh-CN" altLang="en-US" sz="20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返回地址</a:t>
            </a:r>
            <a:endParaRPr lang="zh-CN" altLang="en-US" sz="2000" b="1" dirty="0">
              <a:solidFill>
                <a:srgbClr val="C00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</a:rPr>
              <a:t>怎么存？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charset="-122"/>
                <a:ea typeface="等线" panose="02010600030101010101" charset="-122"/>
                <a:sym typeface="+mn-ea"/>
              </a:rPr>
              <a:t>减少栈指针，分配空间；增加栈指针，释放空间 </a:t>
            </a:r>
          </a:p>
          <a:p>
            <a:pPr indent="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None/>
            </a:pPr>
            <a:endParaRPr lang="en-US" altLang="zh-CN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680" y="0"/>
            <a:ext cx="471932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647825"/>
            <a:ext cx="12192000" cy="2505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Research Background and Current Situation 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447990" y="2392594"/>
            <a:ext cx="4046855" cy="1014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2. </a:t>
            </a:r>
            <a:r>
              <a:rPr lang="zh-CN" altLang="en-US" sz="6000" b="1" dirty="0">
                <a:solidFill>
                  <a:srgbClr val="A31C2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控制转移</a:t>
            </a:r>
          </a:p>
        </p:txBody>
      </p:sp>
      <p:sp>
        <p:nvSpPr>
          <p:cNvPr id="3" name="椭圆 2"/>
          <p:cNvSpPr/>
          <p:nvPr/>
        </p:nvSpPr>
        <p:spPr>
          <a:xfrm>
            <a:off x="2106569" y="2063852"/>
            <a:ext cx="1737300" cy="1737300"/>
          </a:xfrm>
          <a:prstGeom prst="ellipse">
            <a:avLst/>
          </a:prstGeom>
          <a:solidFill>
            <a:srgbClr val="A31C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2" descr="https://timgsa.baidu.com/timg?image&amp;quality=80&amp;size=b9999_10000&amp;sec=1552208300381&amp;di=9372a8231a7bff11bf6ee017d74ac619&amp;imgtype=0&amp;src=http%3A%2F%2Fimg.yanj.cn%2Fstore%2Fgoods%2F5795%2F5795_ea0edaf4095099faa55fba74bcfc1659.jpg_max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751" b="95962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33" r="24667"/>
          <a:stretch>
            <a:fillRect/>
          </a:stretch>
        </p:blipFill>
        <p:spPr bwMode="auto">
          <a:xfrm>
            <a:off x="2235688" y="2143479"/>
            <a:ext cx="1460012" cy="158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013" y="503442"/>
            <a:ext cx="4197627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2138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call &amp; ret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EFF4682-99C6-4904-B8B3-C1905DA2B62D}"/>
              </a:ext>
            </a:extLst>
          </p:cNvPr>
          <p:cNvGrpSpPr/>
          <p:nvPr/>
        </p:nvGrpSpPr>
        <p:grpSpPr>
          <a:xfrm>
            <a:off x="1704440" y="2851799"/>
            <a:ext cx="9295581" cy="3388968"/>
            <a:chOff x="951624" y="2359832"/>
            <a:chExt cx="9295581" cy="33889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1845" y="2359832"/>
              <a:ext cx="8114674" cy="271358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624" y="4594335"/>
              <a:ext cx="9295581" cy="1154465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A961EFC-7992-4B3A-9BE6-38597ACB8BD5}"/>
              </a:ext>
            </a:extLst>
          </p:cNvPr>
          <p:cNvSpPr txBox="1"/>
          <p:nvPr/>
        </p:nvSpPr>
        <p:spPr>
          <a:xfrm>
            <a:off x="758961" y="1575910"/>
            <a:ext cx="330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A31C2D"/>
                </a:solidFill>
              </a:rPr>
              <a:t>Example for call &amp; ret</a:t>
            </a:r>
            <a:endParaRPr lang="zh-CN" altLang="en-US" sz="2400" b="1" dirty="0">
              <a:solidFill>
                <a:srgbClr val="A31C2D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671CFC-483B-44EB-BE83-2BA20AF7C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896" y="1357199"/>
            <a:ext cx="3939881" cy="16384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013" y="503442"/>
            <a:ext cx="4197627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2138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call &amp; ret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44" y="2139755"/>
            <a:ext cx="3560426" cy="32674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2640" y="2122597"/>
            <a:ext cx="3176792" cy="32206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8606" y="2148438"/>
            <a:ext cx="3097749" cy="31948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210FCA-79D9-4F18-A100-64B3056CA61C}"/>
              </a:ext>
            </a:extLst>
          </p:cNvPr>
          <p:cNvSpPr txBox="1"/>
          <p:nvPr/>
        </p:nvSpPr>
        <p:spPr>
          <a:xfrm>
            <a:off x="842145" y="1531038"/>
            <a:ext cx="3478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A31C2D"/>
                </a:solidFill>
              </a:rPr>
              <a:t>call &amp; ret </a:t>
            </a:r>
            <a:r>
              <a:rPr lang="zh-CN" altLang="en-US" sz="2400" b="1" dirty="0">
                <a:solidFill>
                  <a:srgbClr val="A31C2D"/>
                </a:solidFill>
              </a:rPr>
              <a:t>实现具体过程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4BADC5-1872-4126-9879-B4621FEFED12}"/>
              </a:ext>
            </a:extLst>
          </p:cNvPr>
          <p:cNvSpPr txBox="1"/>
          <p:nvPr/>
        </p:nvSpPr>
        <p:spPr>
          <a:xfrm>
            <a:off x="2348918" y="5407178"/>
            <a:ext cx="2776756" cy="923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执行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call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时，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push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返回地址到栈中，并将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%rip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设置成被调用函数的地址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4C2879-D1A3-4CB4-AF11-D43D76E6FB54}"/>
              </a:ext>
            </a:extLst>
          </p:cNvPr>
          <p:cNvSpPr txBox="1"/>
          <p:nvPr/>
        </p:nvSpPr>
        <p:spPr>
          <a:xfrm>
            <a:off x="6520228" y="5407178"/>
            <a:ext cx="2776756" cy="923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执行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ret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时，从栈中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pop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返回地址，并将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%rip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设置成返回地址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2"/>
          <p:cNvSpPr/>
          <p:nvPr/>
        </p:nvSpPr>
        <p:spPr>
          <a:xfrm>
            <a:off x="415013" y="503442"/>
            <a:ext cx="4197627" cy="750211"/>
          </a:xfrm>
          <a:custGeom>
            <a:avLst/>
            <a:gdLst>
              <a:gd name="connsiteX0" fmla="*/ 674315 w 6261654"/>
              <a:gd name="connsiteY0" fmla="*/ 0 h 1348631"/>
              <a:gd name="connsiteX1" fmla="*/ 674325 w 6261654"/>
              <a:gd name="connsiteY1" fmla="*/ 1 h 1348631"/>
              <a:gd name="connsiteX2" fmla="*/ 5558735 w 6261654"/>
              <a:gd name="connsiteY2" fmla="*/ 1 h 1348631"/>
              <a:gd name="connsiteX3" fmla="*/ 5558735 w 6261654"/>
              <a:gd name="connsiteY3" fmla="*/ 2885 h 1348631"/>
              <a:gd name="connsiteX4" fmla="*/ 5587339 w 6261654"/>
              <a:gd name="connsiteY4" fmla="*/ 1 h 1348631"/>
              <a:gd name="connsiteX5" fmla="*/ 6261654 w 6261654"/>
              <a:gd name="connsiteY5" fmla="*/ 674316 h 1348631"/>
              <a:gd name="connsiteX6" fmla="*/ 5587339 w 6261654"/>
              <a:gd name="connsiteY6" fmla="*/ 1348631 h 1348631"/>
              <a:gd name="connsiteX7" fmla="*/ 5558735 w 6261654"/>
              <a:gd name="connsiteY7" fmla="*/ 1345748 h 1348631"/>
              <a:gd name="connsiteX8" fmla="*/ 5558735 w 6261654"/>
              <a:gd name="connsiteY8" fmla="*/ 1348630 h 1348631"/>
              <a:gd name="connsiteX9" fmla="*/ 674315 w 6261654"/>
              <a:gd name="connsiteY9" fmla="*/ 1348630 h 1348631"/>
              <a:gd name="connsiteX10" fmla="*/ 0 w 6261654"/>
              <a:gd name="connsiteY10" fmla="*/ 674315 h 1348631"/>
              <a:gd name="connsiteX11" fmla="*/ 674315 w 6261654"/>
              <a:gd name="connsiteY11" fmla="*/ 0 h 1348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61654" h="1348631">
                <a:moveTo>
                  <a:pt x="674315" y="0"/>
                </a:moveTo>
                <a:lnTo>
                  <a:pt x="674325" y="1"/>
                </a:lnTo>
                <a:lnTo>
                  <a:pt x="5558735" y="1"/>
                </a:lnTo>
                <a:lnTo>
                  <a:pt x="5558735" y="2885"/>
                </a:lnTo>
                <a:lnTo>
                  <a:pt x="5587339" y="1"/>
                </a:lnTo>
                <a:cubicBezTo>
                  <a:pt x="5959753" y="1"/>
                  <a:pt x="6261654" y="301902"/>
                  <a:pt x="6261654" y="674316"/>
                </a:cubicBezTo>
                <a:cubicBezTo>
                  <a:pt x="6261654" y="1046730"/>
                  <a:pt x="5959753" y="1348631"/>
                  <a:pt x="5587339" y="1348631"/>
                </a:cubicBezTo>
                <a:lnTo>
                  <a:pt x="5558735" y="1345748"/>
                </a:lnTo>
                <a:lnTo>
                  <a:pt x="5558735" y="1348630"/>
                </a:lnTo>
                <a:lnTo>
                  <a:pt x="674315" y="1348630"/>
                </a:lnTo>
                <a:cubicBezTo>
                  <a:pt x="301901" y="1348630"/>
                  <a:pt x="0" y="1046729"/>
                  <a:pt x="0" y="674315"/>
                </a:cubicBezTo>
                <a:cubicBezTo>
                  <a:pt x="0" y="301901"/>
                  <a:pt x="301901" y="0"/>
                  <a:pt x="674315" y="0"/>
                </a:cubicBezTo>
                <a:close/>
              </a:path>
            </a:pathLst>
          </a:custGeom>
          <a:solidFill>
            <a:srgbClr val="D23C4B"/>
          </a:solidFill>
          <a:ln w="38100">
            <a:solidFill>
              <a:srgbClr val="D23C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1" y="569481"/>
            <a:ext cx="618131" cy="618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4440" y="617233"/>
            <a:ext cx="2138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onsolas" panose="020B0609020204030204" charset="0"/>
                <a:cs typeface="Consolas" panose="020B0609020204030204" charset="0"/>
              </a:rPr>
              <a:t>call &amp; ret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466" y="355452"/>
            <a:ext cx="2395208" cy="7369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4090" y="1885315"/>
            <a:ext cx="9521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26665" y="2321560"/>
            <a:ext cx="79692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endParaRPr lang="en-US" altLang="zh-CN" sz="2800" b="1" dirty="0">
              <a:solidFill>
                <a:srgbClr val="A31C2D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  <a:p>
            <a:endParaRPr lang="zh-CN" altLang="en-US" sz="2800" b="1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415290" y="2544445"/>
          <a:ext cx="11308080" cy="1710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2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5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600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RET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06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push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返回地址</a:t>
                      </a:r>
                    </a:p>
                    <a:p>
                      <a:pPr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将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PC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设置为被调用函数地址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pop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返回地址</a:t>
                      </a:r>
                    </a:p>
                    <a:p>
                      <a:pPr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将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PC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latin typeface="等线" panose="02010600030101010101" charset="-122"/>
                          <a:ea typeface="等线" panose="02010600030101010101" charset="-122"/>
                          <a:sym typeface="+mn-ea"/>
                        </a:rPr>
                        <a:t>设置为返回地址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b91a195-2ee9-4594-97b9-ca3612b6ab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46A49B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673</Words>
  <Application>Microsoft Office PowerPoint</Application>
  <PresentationFormat>宽屏</PresentationFormat>
  <Paragraphs>135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思源黑体 CN Heavy</vt:lpstr>
      <vt:lpstr>Bradley Hand ITC</vt:lpstr>
      <vt:lpstr>等线</vt:lpstr>
      <vt:lpstr>华文新魏</vt:lpstr>
      <vt:lpstr>思源黑体 CN Normal</vt:lpstr>
      <vt:lpstr>Calibri</vt:lpstr>
      <vt:lpstr>Consolas</vt:lpstr>
      <vt:lpstr>PingFang SC</vt:lpstr>
      <vt:lpstr>思源黑体 CN Bold</vt:lpstr>
      <vt:lpstr>Arial</vt:lpstr>
      <vt:lpstr>Ink Free</vt:lpstr>
      <vt:lpstr>仿宋</vt:lpstr>
      <vt:lpstr>等线 Light</vt:lpstr>
      <vt:lpstr>宋体</vt:lpstr>
      <vt:lpstr>Wingdings</vt:lpstr>
      <vt:lpstr>Office 主题​​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cby</dc:creator>
  <cp:lastModifiedBy>Administrator</cp:lastModifiedBy>
  <cp:revision>379</cp:revision>
  <dcterms:created xsi:type="dcterms:W3CDTF">2019-01-04T06:52:00Z</dcterms:created>
  <dcterms:modified xsi:type="dcterms:W3CDTF">2020-10-15T10:24:42Z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